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222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675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299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965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685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14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149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537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306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799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34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D8CD1-AB96-4472-A058-25A7B9282191}" type="datetimeFigureOut">
              <a:rPr lang="ko-KR" altLang="en-US" smtClean="0"/>
              <a:t>2026. 6. 2.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FCB50-08BE-4A28-B6BA-1472BE13C4E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153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17DA9E75-3AB9-4F80-AB50-69C7FE0438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457875"/>
              </p:ext>
            </p:extLst>
          </p:nvPr>
        </p:nvGraphicFramePr>
        <p:xfrm>
          <a:off x="1741454" y="723900"/>
          <a:ext cx="8193121" cy="4476745"/>
        </p:xfrm>
        <a:graphic>
          <a:graphicData uri="http://schemas.openxmlformats.org/drawingml/2006/table">
            <a:tbl>
              <a:tblPr/>
              <a:tblGrid>
                <a:gridCol w="2181166">
                  <a:extLst>
                    <a:ext uri="{9D8B030D-6E8A-4147-A177-3AD203B41FA5}">
                      <a16:colId xmlns:a16="http://schemas.microsoft.com/office/drawing/2014/main" val="1226426350"/>
                    </a:ext>
                  </a:extLst>
                </a:gridCol>
                <a:gridCol w="6011955">
                  <a:extLst>
                    <a:ext uri="{9D8B030D-6E8A-4147-A177-3AD203B41FA5}">
                      <a16:colId xmlns:a16="http://schemas.microsoft.com/office/drawing/2014/main" val="224202202"/>
                    </a:ext>
                  </a:extLst>
                </a:gridCol>
              </a:tblGrid>
              <a:tr h="3642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회원가입서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180538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539902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기본정보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979936"/>
                  </a:ext>
                </a:extLst>
              </a:tr>
              <a:tr h="35574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연회비 *   선택</a:t>
                      </a:r>
                      <a:r>
                        <a:rPr lang="en-US" altLang="ko-KR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:__</a:t>
                      </a:r>
                      <a:r>
                        <a:rPr 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V__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임원</a:t>
                      </a:r>
                      <a:r>
                        <a:rPr lang="en-US" altLang="ko-KR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이사</a:t>
                      </a:r>
                      <a:r>
                        <a:rPr lang="en-US" altLang="ko-KR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(100</a:t>
                      </a:r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만원</a:t>
                      </a:r>
                      <a:r>
                        <a:rPr lang="en-US" altLang="ko-KR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):  ________ ,    </a:t>
                      </a:r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평생회원</a:t>
                      </a:r>
                      <a:r>
                        <a:rPr lang="en-US" altLang="ko-KR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(60</a:t>
                      </a:r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만원</a:t>
                      </a:r>
                      <a:r>
                        <a:rPr lang="en-US" altLang="ko-KR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:___________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0867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성명 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524904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회사명 </a:t>
                      </a:r>
                      <a:r>
                        <a:rPr lang="en-US" altLang="ko-KR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담당부서</a:t>
                      </a:r>
                      <a:r>
                        <a:rPr lang="en-US" altLang="ko-KR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학교</a:t>
                      </a:r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533795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직책</a:t>
                      </a:r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</a:t>
                      </a:r>
                      <a:endParaRPr lang="ko-KR" altLang="en-US" sz="1100" b="0" i="0" u="none" strike="noStrike" dirty="0">
                        <a:solidFill>
                          <a:srgbClr val="666666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902780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전화번호</a:t>
                      </a:r>
                      <a:r>
                        <a:rPr lang="ko-KR" altLang="en-US" sz="1100" b="0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510472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학회 </a:t>
                      </a:r>
                      <a:r>
                        <a:rPr lang="en-US" sz="1100" b="0" i="0" u="none" strike="noStrike">
                          <a:solidFill>
                            <a:srgbClr val="666666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F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ko-KR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: id</a:t>
                      </a:r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를</a:t>
                      </a:r>
                      <a:r>
                        <a:rPr lang="en-US" altLang="ko-KR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정해주시면 학회에서 일괄등록 후 비밀번호 변경안내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611319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E-mail 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7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747474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089340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주소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529718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l" fontAlgn="ctr"/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071710"/>
                  </a:ext>
                </a:extLst>
              </a:tr>
              <a:tr h="31305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귀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학회의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취지에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찬성하여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입회하고자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합니다</a:t>
                      </a:r>
                      <a:r>
                        <a:rPr lang="en-US" altLang="ko-KR" sz="14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801077"/>
                  </a:ext>
                </a:extLst>
              </a:tr>
              <a:tr h="31305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6712676"/>
                  </a:ext>
                </a:extLst>
              </a:tr>
            </a:tbl>
          </a:graphicData>
        </a:graphic>
      </p:graphicFrame>
      <p:pic>
        <p:nvPicPr>
          <p:cNvPr id="7" name="그림 6">
            <a:extLst>
              <a:ext uri="{FF2B5EF4-FFF2-40B4-BE49-F238E27FC236}">
                <a16:creationId xmlns:a16="http://schemas.microsoft.com/office/drawing/2014/main" id="{1FF4E59A-38F6-48F9-8674-D23168339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4035" y="1114426"/>
            <a:ext cx="2902956" cy="5007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A94CB4F-B036-4503-9603-00B955153498}"/>
              </a:ext>
            </a:extLst>
          </p:cNvPr>
          <p:cNvSpPr txBox="1"/>
          <p:nvPr/>
        </p:nvSpPr>
        <p:spPr>
          <a:xfrm>
            <a:off x="2124075" y="5071883"/>
            <a:ext cx="7943850" cy="1626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>
              <a:lnSpc>
                <a:spcPct val="150000"/>
              </a:lnSpc>
            </a:pPr>
            <a:r>
              <a:rPr lang="en-US" altLang="ko-KR" sz="1400" b="1" dirty="0"/>
              <a:t>※ </a:t>
            </a:r>
            <a:r>
              <a:rPr lang="ko-KR" altLang="ko-KR" sz="1400" b="1" dirty="0"/>
              <a:t>회비 납부</a:t>
            </a:r>
            <a:r>
              <a:rPr lang="en-US" altLang="ko-KR" sz="1400"/>
              <a:t>: </a:t>
            </a:r>
            <a:r>
              <a:rPr lang="ko-KR" altLang="ko-KR" sz="1400"/>
              <a:t>계좌이체</a:t>
            </a:r>
            <a:r>
              <a:rPr lang="en-US" altLang="ko-KR" sz="1400" dirty="0"/>
              <a:t> (</a:t>
            </a:r>
            <a:r>
              <a:rPr lang="ko-KR" altLang="ko-KR" sz="1400" dirty="0"/>
              <a:t>가입</a:t>
            </a:r>
            <a:r>
              <a:rPr lang="en-US" altLang="ko-KR" sz="1400" dirty="0"/>
              <a:t> </a:t>
            </a:r>
            <a:r>
              <a:rPr lang="ko-KR" altLang="ko-KR" sz="1400" dirty="0"/>
              <a:t>회원 성명으로 입금</a:t>
            </a:r>
            <a:r>
              <a:rPr lang="en-US" altLang="ko-KR" sz="1400" dirty="0"/>
              <a:t>)</a:t>
            </a:r>
            <a:endParaRPr lang="ko-KR" altLang="ko-KR" sz="1400" dirty="0"/>
          </a:p>
          <a:p>
            <a:pPr fontAlgn="ctr">
              <a:lnSpc>
                <a:spcPct val="150000"/>
              </a:lnSpc>
            </a:pPr>
            <a:r>
              <a:rPr lang="ko-KR" altLang="ko-KR" sz="1400" b="1" dirty="0"/>
              <a:t>   </a:t>
            </a:r>
            <a:r>
              <a:rPr lang="en-US" altLang="ko-KR" sz="1400" b="1" dirty="0"/>
              <a:t>• </a:t>
            </a:r>
            <a:r>
              <a:rPr lang="ko-KR" altLang="ko-KR" sz="1400" b="1" dirty="0"/>
              <a:t>회비 입금계좌 </a:t>
            </a:r>
            <a:r>
              <a:rPr lang="en-US" altLang="ko-KR" sz="1400" b="1" dirty="0"/>
              <a:t>: </a:t>
            </a:r>
            <a:r>
              <a:rPr lang="ko-KR" altLang="ko-KR" sz="1400" b="1" dirty="0"/>
              <a:t>하나은행 </a:t>
            </a:r>
            <a:r>
              <a:rPr lang="en-US" altLang="ko-KR" sz="1400" b="1" dirty="0"/>
              <a:t>645-910020-07504 (</a:t>
            </a:r>
            <a:r>
              <a:rPr lang="ko-KR" altLang="ko-KR" sz="1400" b="1" dirty="0"/>
              <a:t>사</a:t>
            </a:r>
            <a:r>
              <a:rPr lang="en-US" altLang="ko-KR" sz="1400" b="1" dirty="0"/>
              <a:t>)</a:t>
            </a:r>
            <a:r>
              <a:rPr lang="ko-KR" altLang="ko-KR" sz="1400" b="1" dirty="0" err="1"/>
              <a:t>한국중대재해학회</a:t>
            </a:r>
            <a:endParaRPr lang="en-US" altLang="ko-KR" sz="1400" b="1" dirty="0"/>
          </a:p>
          <a:p>
            <a:pPr marL="285750" indent="-285750" font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/>
              <a:t> </a:t>
            </a:r>
            <a:r>
              <a:rPr lang="ko-KR" altLang="en-US" sz="1400" dirty="0"/>
              <a:t>회원가입서는 작성 후  </a:t>
            </a:r>
            <a:r>
              <a:rPr lang="en-US" altLang="ko-KR" sz="1400" dirty="0"/>
              <a:t>admin@k-sas.org</a:t>
            </a:r>
            <a:r>
              <a:rPr lang="ko-KR" altLang="en-US" sz="1400" dirty="0"/>
              <a:t> 또는 </a:t>
            </a:r>
            <a:r>
              <a:rPr lang="en-US" altLang="ko-KR" sz="1400" dirty="0"/>
              <a:t>donglight@naver.com</a:t>
            </a:r>
            <a:r>
              <a:rPr lang="ko-KR" altLang="en-US" sz="1400" dirty="0"/>
              <a:t> 으로 보내주세요</a:t>
            </a:r>
            <a:endParaRPr lang="en-US" altLang="ko-KR" sz="1400" dirty="0"/>
          </a:p>
          <a:p>
            <a:pPr marL="285750" indent="-285750" fontAlgn="ctr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ko-KR" altLang="ko-KR" sz="1400" dirty="0"/>
          </a:p>
          <a:p>
            <a:pPr>
              <a:lnSpc>
                <a:spcPct val="150000"/>
              </a:lnSpc>
            </a:pPr>
            <a:r>
              <a:rPr lang="ko-KR" altLang="en-US" sz="1200" dirty="0"/>
              <a:t>기타 문의사항 </a:t>
            </a:r>
            <a:r>
              <a:rPr lang="en-US" altLang="ko-KR" sz="1200" dirty="0"/>
              <a:t>: </a:t>
            </a:r>
            <a:r>
              <a:rPr lang="ko-KR" altLang="en-US" sz="1200" dirty="0"/>
              <a:t>학회 사무국 </a:t>
            </a:r>
            <a:r>
              <a:rPr lang="ko-KR" altLang="en-US" sz="1200" dirty="0" err="1"/>
              <a:t>이도환</a:t>
            </a:r>
            <a:r>
              <a:rPr lang="ko-KR" altLang="en-US" sz="1200" dirty="0"/>
              <a:t> 실장 </a:t>
            </a:r>
            <a:r>
              <a:rPr lang="en-US" altLang="ko-KR" sz="1200" dirty="0"/>
              <a:t>(010-7775-7067, tel:02-561-1120, fax</a:t>
            </a:r>
            <a:r>
              <a:rPr lang="ko-KR" altLang="en-US" sz="1200" dirty="0"/>
              <a:t> </a:t>
            </a:r>
            <a:r>
              <a:rPr lang="en-US" altLang="ko-KR" sz="1200" dirty="0"/>
              <a:t>:02-561-1129. 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7902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9389A377-31EF-4415-8A65-0C65170CD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77440"/>
              </p:ext>
            </p:extLst>
          </p:nvPr>
        </p:nvGraphicFramePr>
        <p:xfrm>
          <a:off x="1918793" y="1412611"/>
          <a:ext cx="7412884" cy="7747324"/>
        </p:xfrm>
        <a:graphic>
          <a:graphicData uri="http://schemas.openxmlformats.org/drawingml/2006/table">
            <a:tbl>
              <a:tblPr/>
              <a:tblGrid>
                <a:gridCol w="3583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9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029">
                <a:tc gridSpan="2">
                  <a:txBody>
                    <a:bodyPr/>
                    <a:lstStyle/>
                    <a:p>
                      <a:pPr marL="285750" marR="0" lvl="0" indent="-28575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600" b="1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참여 희망 분과위원회에 체크해 주세요 </a:t>
                      </a:r>
                      <a:r>
                        <a:rPr lang="en-US" altLang="ko-KR" sz="1600" b="1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(1,2,3</a:t>
                      </a:r>
                      <a:r>
                        <a:rPr lang="ko-KR" altLang="en-US" sz="1600" b="1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순위 기재</a:t>
                      </a:r>
                      <a:r>
                        <a:rPr lang="en-US" altLang="ko-KR" sz="1600" b="1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)</a:t>
                      </a:r>
                      <a:endParaRPr lang="ko-KR" altLang="en-US" sz="1600" b="1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470353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중대재해 정책연구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13.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건설현장 사고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사고예방 기술진단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14.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화재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폭발 사고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3.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산업재해분쟁해결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15.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환자의료 사고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4 .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소송 및 사법 정보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16.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교통 사고       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5. AI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스마트 기술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17. </a:t>
                      </a:r>
                      <a:r>
                        <a:rPr lang="ko-KR" altLang="en-US" sz="1200" kern="0" spc="0" dirty="0" err="1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군안전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 사고    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6.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인간공학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/PL                                   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18.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원자력 방사선 사고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7.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기후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기상안전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19.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해양선박 사고 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8.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자연재난     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20.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항공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우주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)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안전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9.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정신보건안전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21.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식품 안전사고 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10.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환경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·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위생지원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22.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연구실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&amp;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 학교안전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11.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놀이시설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&amp;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생활안전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23.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농업안전        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12.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시스템 및 인적오류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24.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안전문화        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0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13. </a:t>
                      </a:r>
                      <a:r>
                        <a:rPr lang="ko-KR" altLang="en-US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</a:rPr>
                        <a:t>안전교육                                     </a:t>
                      </a:r>
                      <a:r>
                        <a:rPr lang="en-US" altLang="ko-KR" sz="1200" kern="0" spc="0" dirty="0">
                          <a:solidFill>
                            <a:schemeClr val="tx1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(                )</a:t>
                      </a: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95661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ED479B0-5496-4C14-BE16-D87D42D04C07}"/>
              </a:ext>
            </a:extLst>
          </p:cNvPr>
          <p:cNvSpPr txBox="1"/>
          <p:nvPr/>
        </p:nvSpPr>
        <p:spPr>
          <a:xfrm>
            <a:off x="2952750" y="842189"/>
            <a:ext cx="4932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</a:t>
            </a:r>
            <a:r>
              <a:rPr lang="ko-KR" altLang="en-US" dirty="0"/>
              <a:t>사</a:t>
            </a:r>
            <a:r>
              <a:rPr lang="en-US" altLang="ko-KR" dirty="0"/>
              <a:t>) </a:t>
            </a:r>
            <a:r>
              <a:rPr lang="ko-KR" altLang="en-US" dirty="0" err="1"/>
              <a:t>한국중대재해학회</a:t>
            </a:r>
            <a:r>
              <a:rPr lang="ko-KR" altLang="en-US" dirty="0"/>
              <a:t> 분과위원회 가입 신청</a:t>
            </a:r>
          </a:p>
        </p:txBody>
      </p:sp>
    </p:spTree>
    <p:extLst>
      <p:ext uri="{BB962C8B-B14F-4D97-AF65-F5344CB8AC3E}">
        <p14:creationId xmlns:p14="http://schemas.microsoft.com/office/powerpoint/2010/main" val="1021094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299</Words>
  <Application>Microsoft Macintosh PowerPoint</Application>
  <PresentationFormat>와이드스크린</PresentationFormat>
  <Paragraphs>52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함초롬바탕</vt:lpstr>
      <vt:lpstr>Arial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진혁 김</cp:lastModifiedBy>
  <cp:revision>19</cp:revision>
  <cp:lastPrinted>2026-06-02T04:34:33Z</cp:lastPrinted>
  <dcterms:created xsi:type="dcterms:W3CDTF">2026-04-01T06:15:56Z</dcterms:created>
  <dcterms:modified xsi:type="dcterms:W3CDTF">2026-06-02T06:30:44Z</dcterms:modified>
</cp:coreProperties>
</file>